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67" r:id="rId3"/>
    <p:sldId id="273" r:id="rId4"/>
    <p:sldId id="274" r:id="rId5"/>
    <p:sldId id="275" r:id="rId6"/>
    <p:sldId id="266" r:id="rId7"/>
    <p:sldId id="280" r:id="rId8"/>
    <p:sldId id="270" r:id="rId9"/>
    <p:sldId id="271" r:id="rId10"/>
    <p:sldId id="272" r:id="rId11"/>
    <p:sldId id="279" r:id="rId12"/>
    <p:sldId id="283" r:id="rId13"/>
    <p:sldId id="285" r:id="rId14"/>
    <p:sldId id="284" r:id="rId15"/>
    <p:sldId id="287" r:id="rId16"/>
    <p:sldId id="288" r:id="rId17"/>
    <p:sldId id="289" r:id="rId18"/>
    <p:sldId id="290" r:id="rId19"/>
    <p:sldId id="276" r:id="rId20"/>
    <p:sldId id="291" r:id="rId21"/>
    <p:sldId id="277" r:id="rId22"/>
    <p:sldId id="286" r:id="rId23"/>
    <p:sldId id="281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1706"/>
    <p:restoredTop sz="94648"/>
  </p:normalViewPr>
  <p:slideViewPr>
    <p:cSldViewPr snapToGrid="0">
      <p:cViewPr varScale="1">
        <p:scale>
          <a:sx n="142" d="100"/>
          <a:sy n="142" d="100"/>
        </p:scale>
        <p:origin x="304" y="1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5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40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03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01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171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39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98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423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Alleviates</a:t>
            </a:r>
            <a:r>
              <a:rPr lang="en-US" baseline="0" dirty="0" smtClean="0"/>
              <a:t> assembly troubles for collections of massive </a:t>
            </a:r>
            <a:r>
              <a:rPr lang="en-US" baseline="0" dirty="0" err="1" smtClean="0"/>
              <a:t>datatsets</a:t>
            </a:r>
            <a:r>
              <a:rPr lang="en-US" baseline="0" dirty="0" smtClean="0"/>
              <a:t>, p</a:t>
            </a:r>
            <a:r>
              <a:rPr lang="en-US" dirty="0" smtClean="0"/>
              <a:t>ossibly better for strains?, possibly better</a:t>
            </a:r>
            <a:r>
              <a:rPr lang="en-US" baseline="0" dirty="0" smtClean="0"/>
              <a:t> for rare orgs?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866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Alleviates</a:t>
            </a:r>
            <a:r>
              <a:rPr lang="en-US" baseline="0" dirty="0" smtClean="0"/>
              <a:t> assembly troubles for collections of massive </a:t>
            </a:r>
            <a:r>
              <a:rPr lang="en-US" baseline="0" dirty="0" err="1" smtClean="0"/>
              <a:t>datatsets</a:t>
            </a:r>
            <a:r>
              <a:rPr lang="en-US" baseline="0" dirty="0" smtClean="0"/>
              <a:t>, p</a:t>
            </a:r>
            <a:r>
              <a:rPr lang="en-US" dirty="0" smtClean="0"/>
              <a:t>ossibly better for strains?, possibly better</a:t>
            </a:r>
            <a:r>
              <a:rPr lang="en-US" baseline="0" dirty="0" smtClean="0"/>
              <a:t> for rare orgs?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430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Overview</a:t>
            </a:r>
            <a:r>
              <a:rPr lang="en-US" baseline="0" dirty="0" smtClean="0"/>
              <a:t> of the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95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25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8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3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670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3a3f11ff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3a3f11ff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504a91dc6_0_1030:notes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g8504a91dc6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g8504a91dc6_0_1030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strike="noStrike">
                <a:latin typeface="Arial"/>
                <a:ea typeface="Arial"/>
                <a:cs typeface="Arial"/>
                <a:sym typeface="Arial"/>
              </a:rPr>
              <a:t>Mostly a Frank slide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7891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53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802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2EE4B9-933F-D845-97E5-E9A2AC5DD205}" type="datetimeFigureOut">
              <a:rPr lang="en-US"/>
              <a:pPr>
                <a:defRPr/>
              </a:pPr>
              <a:t>6/6/20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F0491-2AB4-2547-8270-FE3A17C86A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hyperlink" Target="https://biovcnet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3090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</a:rPr>
              <a:t>Metagenomics Lesson </a:t>
            </a:r>
            <a:r>
              <a:rPr lang="en-US" dirty="0">
                <a:solidFill>
                  <a:srgbClr val="666666"/>
                </a:solidFill>
              </a:rPr>
              <a:t>8</a:t>
            </a:r>
            <a:endParaRPr dirty="0">
              <a:solidFill>
                <a:srgbClr val="666666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50" y="947925"/>
            <a:ext cx="3662192" cy="3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l="12603" t="9099" r="9551"/>
          <a:stretch/>
        </p:blipFill>
        <p:spPr>
          <a:xfrm>
            <a:off x="3048000" y="1320675"/>
            <a:ext cx="3143251" cy="367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8450" y="1883075"/>
            <a:ext cx="31432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6">
            <a:alphaModFix/>
          </a:blip>
          <a:srcRect l="17433" t="13704" r="16702" b="29334"/>
          <a:stretch/>
        </p:blipFill>
        <p:spPr>
          <a:xfrm>
            <a:off x="6333501" y="63925"/>
            <a:ext cx="2810501" cy="136727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7182575" y="1320675"/>
            <a:ext cx="2246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97A7"/>
                </a:solidFill>
                <a:hlinkClick r:id="rId7"/>
              </a:rPr>
              <a:t>biovcnet.github.io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58" y="1107919"/>
            <a:ext cx="7967158" cy="3656105"/>
          </a:xfrm>
          <a:prstGeom prst="rect">
            <a:avLst/>
          </a:prstGeom>
        </p:spPr>
      </p:pic>
      <p:sp>
        <p:nvSpPr>
          <p:cNvPr id="4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In practice: binning by differential abundance</a:t>
            </a:r>
            <a:endParaRPr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09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4" y="0"/>
            <a:ext cx="4597105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Binning approaches:</a:t>
            </a:r>
            <a:br>
              <a:rPr lang="en-US" sz="2400" dirty="0" smtClean="0">
                <a:solidFill>
                  <a:srgbClr val="0000FF"/>
                </a:solidFill>
              </a:rPr>
            </a:br>
            <a:r>
              <a:rPr lang="en-US" sz="2400" dirty="0" smtClean="0">
                <a:solidFill>
                  <a:srgbClr val="0000FF"/>
                </a:solidFill>
              </a:rPr>
              <a:t>“Manual”</a:t>
            </a:r>
            <a:endParaRPr lang="en" sz="2400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err="1">
                <a:solidFill>
                  <a:schemeClr val="tx1"/>
                </a:solidFill>
              </a:rPr>
              <a:t>m</a:t>
            </a:r>
            <a:r>
              <a:rPr lang="en-US" sz="2000" dirty="0" err="1" smtClean="0">
                <a:solidFill>
                  <a:schemeClr val="tx1"/>
                </a:solidFill>
              </a:rPr>
              <a:t>mgenome</a:t>
            </a:r>
            <a:r>
              <a:rPr lang="en-US" sz="2000" dirty="0" smtClean="0">
                <a:solidFill>
                  <a:schemeClr val="tx1"/>
                </a:solidFill>
              </a:rPr>
              <a:t> (</a:t>
            </a:r>
            <a:r>
              <a:rPr lang="en-US" sz="2000" dirty="0" err="1" smtClean="0">
                <a:solidFill>
                  <a:schemeClr val="tx1"/>
                </a:solidFill>
              </a:rPr>
              <a:t>Albertsen</a:t>
            </a:r>
            <a:r>
              <a:rPr lang="en-US" sz="2000" dirty="0" smtClean="0">
                <a:solidFill>
                  <a:schemeClr val="tx1"/>
                </a:solidFill>
              </a:rPr>
              <a:t> et al 2013)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err="1" smtClean="0">
                <a:solidFill>
                  <a:schemeClr val="tx1"/>
                </a:solidFill>
              </a:rPr>
              <a:t>anvi’o</a:t>
            </a:r>
            <a:r>
              <a:rPr lang="en-US" sz="2000" dirty="0" smtClean="0">
                <a:solidFill>
                  <a:schemeClr val="tx1"/>
                </a:solidFill>
              </a:rPr>
              <a:t> (</a:t>
            </a:r>
            <a:r>
              <a:rPr lang="en-US" sz="2000" dirty="0" err="1" smtClean="0">
                <a:solidFill>
                  <a:schemeClr val="tx1"/>
                </a:solidFill>
              </a:rPr>
              <a:t>Eren</a:t>
            </a:r>
            <a:r>
              <a:rPr lang="en-US" sz="2000" dirty="0" smtClean="0">
                <a:solidFill>
                  <a:schemeClr val="tx1"/>
                </a:solidFill>
              </a:rPr>
              <a:t> et al 2015)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ESOM (</a:t>
            </a:r>
            <a:r>
              <a:rPr lang="en-US" sz="2000" dirty="0">
                <a:solidFill>
                  <a:schemeClr val="tx1"/>
                </a:solidFill>
              </a:rPr>
              <a:t>D</a:t>
            </a:r>
            <a:r>
              <a:rPr lang="en-US" sz="2000" dirty="0" smtClean="0">
                <a:solidFill>
                  <a:schemeClr val="tx1"/>
                </a:solidFill>
              </a:rPr>
              <a:t>ick et al 2009) 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Composition based matrix &amp; dimensionality reduction (</a:t>
            </a:r>
            <a:r>
              <a:rPr lang="en-US" sz="2000" dirty="0" err="1" smtClean="0">
                <a:solidFill>
                  <a:schemeClr val="tx1"/>
                </a:solidFill>
              </a:rPr>
              <a:t>tSNE</a:t>
            </a:r>
            <a:r>
              <a:rPr lang="en-US" sz="2000" dirty="0" smtClean="0">
                <a:solidFill>
                  <a:schemeClr val="tx1"/>
                </a:solidFill>
              </a:rPr>
              <a:t>/PCA/UMAP)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Low throughput but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tailored decisions per bin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tx1"/>
                </a:solidFill>
              </a:rPr>
              <a:t>Reproducibility can be </a:t>
            </a:r>
            <a:r>
              <a:rPr lang="en-US" sz="2000" dirty="0" smtClean="0">
                <a:solidFill>
                  <a:schemeClr val="tx1"/>
                </a:solidFill>
              </a:rPr>
              <a:t>challenging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2" descr="ig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753" y="160578"/>
            <a:ext cx="2498258" cy="241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merenlab.org/images/miscellaneous/2020-01-02-visualizing-metagenomic-bins/metagenomic-binning-0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" t="43979" r="11884" b="1526"/>
          <a:stretch/>
        </p:blipFill>
        <p:spPr bwMode="auto">
          <a:xfrm>
            <a:off x="5481917" y="2831155"/>
            <a:ext cx="2303930" cy="21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06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4" y="0"/>
            <a:ext cx="4597105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Binning approaches:</a:t>
            </a:r>
            <a:br>
              <a:rPr lang="en-US" sz="2400" dirty="0" smtClean="0">
                <a:solidFill>
                  <a:srgbClr val="0000FF"/>
                </a:solidFill>
              </a:rPr>
            </a:br>
            <a:r>
              <a:rPr lang="en-US" sz="2400" dirty="0" smtClean="0">
                <a:solidFill>
                  <a:srgbClr val="0000FF"/>
                </a:solidFill>
              </a:rPr>
              <a:t>Automated</a:t>
            </a:r>
            <a:endParaRPr lang="en" sz="2400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Many tools, often relatively easy to run. 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Use the same underlying information, but weigh different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Work best with higher number of samples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Subject of recent large scale evaluations (e.g. Meyer </a:t>
            </a:r>
            <a:r>
              <a:rPr lang="en-US" sz="2000" dirty="0">
                <a:solidFill>
                  <a:schemeClr val="tx1"/>
                </a:solidFill>
              </a:rPr>
              <a:t>et al </a:t>
            </a:r>
            <a:r>
              <a:rPr lang="en-US" sz="2000" dirty="0" smtClean="0">
                <a:solidFill>
                  <a:schemeClr val="tx1"/>
                </a:solidFill>
              </a:rPr>
              <a:t>2018)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37" y="161364"/>
            <a:ext cx="2630305" cy="25168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973" y="2678205"/>
            <a:ext cx="2634009" cy="2465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169" y="242046"/>
            <a:ext cx="1199021" cy="2186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169" y="2678205"/>
            <a:ext cx="1199021" cy="218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6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4" y="0"/>
            <a:ext cx="8487788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	Possible errors in binning</a:t>
            </a:r>
            <a:endParaRPr lang="en" sz="2400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3074" name="Picture 2" descr="chematic representation of establishing a bin-to-genome mapping for calculation of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7" y="962155"/>
            <a:ext cx="7907875" cy="238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29082" y="4769224"/>
            <a:ext cx="2393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Meyer et al 2018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76" y="3622710"/>
            <a:ext cx="4168589" cy="152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2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3" y="0"/>
            <a:ext cx="8774659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	Evaluating binning approaches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endParaRPr lang="en-US" sz="12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000" dirty="0" smtClean="0">
                <a:solidFill>
                  <a:schemeClr val="tx1"/>
                </a:solidFill>
              </a:rPr>
              <a:t>CAMI (</a:t>
            </a:r>
            <a:r>
              <a:rPr lang="en-US" sz="2000" dirty="0" err="1" smtClean="0">
                <a:solidFill>
                  <a:schemeClr val="tx1"/>
                </a:solidFill>
              </a:rPr>
              <a:t>Szcyrba</a:t>
            </a:r>
            <a:r>
              <a:rPr lang="en-US" sz="2000" dirty="0" smtClean="0">
                <a:solidFill>
                  <a:schemeClr val="tx1"/>
                </a:solidFill>
              </a:rPr>
              <a:t> et al 2017)		AMBER (Meyer et al 2018)</a:t>
            </a:r>
          </a:p>
        </p:txBody>
      </p:sp>
      <p:pic>
        <p:nvPicPr>
          <p:cNvPr id="2050" name="Picture 2" descr="ig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" r="42668" b="72168"/>
          <a:stretch/>
        </p:blipFill>
        <p:spPr bwMode="auto">
          <a:xfrm>
            <a:off x="235715" y="1582155"/>
            <a:ext cx="4819255" cy="296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464" y="1389530"/>
            <a:ext cx="3284012" cy="28216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092" y="4211172"/>
            <a:ext cx="3393703" cy="335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3092" y="4546486"/>
            <a:ext cx="2948296" cy="31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3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4" y="125"/>
            <a:ext cx="4597105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Binning approaches:</a:t>
            </a:r>
            <a:br>
              <a:rPr lang="en-US" sz="2400" dirty="0" smtClean="0">
                <a:solidFill>
                  <a:srgbClr val="0000FF"/>
                </a:solidFill>
              </a:rPr>
            </a:br>
            <a:r>
              <a:rPr lang="en-US" sz="2400" dirty="0" err="1" smtClean="0">
                <a:solidFill>
                  <a:srgbClr val="0000FF"/>
                </a:solidFill>
              </a:rPr>
              <a:t>Metabat</a:t>
            </a:r>
            <a:r>
              <a:rPr lang="en-US" sz="2400" dirty="0" smtClean="0">
                <a:solidFill>
                  <a:srgbClr val="0000FF"/>
                </a:solidFill>
              </a:rPr>
              <a:t> 2 (Kang et al 2019)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Based on </a:t>
            </a:r>
            <a:r>
              <a:rPr lang="en-US" sz="2000" dirty="0" err="1" smtClean="0">
                <a:solidFill>
                  <a:schemeClr val="tx1"/>
                </a:solidFill>
              </a:rPr>
              <a:t>tetranucleotide</a:t>
            </a:r>
            <a:r>
              <a:rPr lang="en-US" sz="2000" dirty="0" smtClean="0">
                <a:solidFill>
                  <a:schemeClr val="tx1"/>
                </a:solidFill>
              </a:rPr>
              <a:t> frequency (TNF) and coverage (ABD)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Contigs are assigned a score S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S </a:t>
            </a:r>
            <a:r>
              <a:rPr lang="en-US" sz="2000" dirty="0">
                <a:solidFill>
                  <a:schemeClr val="tx1"/>
                </a:solidFill>
              </a:rPr>
              <a:t>= </a:t>
            </a:r>
            <a:r>
              <a:rPr lang="en-US" sz="2000" dirty="0" err="1">
                <a:solidFill>
                  <a:schemeClr val="tx1"/>
                </a:solidFill>
              </a:rPr>
              <a:t>sqrt</a:t>
            </a:r>
            <a:r>
              <a:rPr lang="en-US" sz="2000" dirty="0">
                <a:solidFill>
                  <a:schemeClr val="tx1"/>
                </a:solidFill>
              </a:rPr>
              <a:t>(TNF</a:t>
            </a:r>
            <a:r>
              <a:rPr lang="en-US" sz="2000" baseline="30000" dirty="0">
                <a:solidFill>
                  <a:schemeClr val="tx1"/>
                </a:solidFill>
              </a:rPr>
              <a:t>(1−w)</a:t>
            </a:r>
            <a:r>
              <a:rPr lang="en-US" sz="2000" dirty="0">
                <a:solidFill>
                  <a:schemeClr val="tx1"/>
                </a:solidFill>
              </a:rPr>
              <a:t> * </a:t>
            </a:r>
            <a:r>
              <a:rPr lang="en-US" sz="2000" dirty="0" err="1">
                <a:solidFill>
                  <a:schemeClr val="tx1"/>
                </a:solidFill>
              </a:rPr>
              <a:t>ABD</a:t>
            </a:r>
            <a:r>
              <a:rPr lang="en-US" sz="2000" baseline="30000" dirty="0" err="1">
                <a:solidFill>
                  <a:schemeClr val="tx1"/>
                </a:solidFill>
              </a:rPr>
              <a:t>w</a:t>
            </a:r>
            <a:r>
              <a:rPr lang="en-US" sz="2000" baseline="30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* </a:t>
            </a:r>
            <a:r>
              <a:rPr lang="en-US" sz="2000" dirty="0" smtClean="0">
                <a:solidFill>
                  <a:schemeClr val="tx1"/>
                </a:solidFill>
              </a:rPr>
              <a:t>COR)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where</a:t>
            </a:r>
            <a:r>
              <a:rPr lang="en-US" sz="2000" dirty="0">
                <a:solidFill>
                  <a:schemeClr val="tx1"/>
                </a:solidFill>
              </a:rPr>
              <a:t> </a:t>
            </a:r>
            <a:r>
              <a:rPr lang="en-US" sz="2000" i="1" dirty="0">
                <a:solidFill>
                  <a:schemeClr val="tx1"/>
                </a:solidFill>
              </a:rPr>
              <a:t>w</a:t>
            </a:r>
            <a:r>
              <a:rPr lang="en-US" sz="2000" dirty="0">
                <a:solidFill>
                  <a:schemeClr val="tx1"/>
                </a:solidFill>
              </a:rPr>
              <a:t> = </a:t>
            </a:r>
            <a:r>
              <a:rPr lang="en-US" sz="2000" dirty="0" err="1">
                <a:solidFill>
                  <a:schemeClr val="tx1"/>
                </a:solidFill>
              </a:rPr>
              <a:t>nABD</a:t>
            </a:r>
            <a:r>
              <a:rPr lang="en-US" sz="2000" dirty="0">
                <a:solidFill>
                  <a:schemeClr val="tx1"/>
                </a:solidFill>
              </a:rPr>
              <a:t>/(</a:t>
            </a:r>
            <a:r>
              <a:rPr lang="en-US" sz="2000" dirty="0" err="1">
                <a:solidFill>
                  <a:schemeClr val="tx1"/>
                </a:solidFill>
              </a:rPr>
              <a:t>nABD</a:t>
            </a:r>
            <a:r>
              <a:rPr lang="en-US" sz="2000" dirty="0">
                <a:solidFill>
                  <a:schemeClr val="tx1"/>
                </a:solidFill>
              </a:rPr>
              <a:t> + 1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Builds a graph of contigs initially based on TNF 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Contigs = nodes, similarity = edges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Google Shape;64;p14"/>
          <p:cNvSpPr txBox="1">
            <a:spLocks/>
          </p:cNvSpPr>
          <p:nvPr/>
        </p:nvSpPr>
        <p:spPr>
          <a:xfrm>
            <a:off x="4652682" y="125"/>
            <a:ext cx="4428565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Binning by graph partitioning: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modified label </a:t>
            </a:r>
            <a:r>
              <a:rPr lang="en-US" sz="2000" dirty="0">
                <a:solidFill>
                  <a:schemeClr val="tx1"/>
                </a:solidFill>
              </a:rPr>
              <a:t>propagation </a:t>
            </a:r>
            <a:r>
              <a:rPr lang="en-US" sz="2000" dirty="0" smtClean="0">
                <a:solidFill>
                  <a:schemeClr val="tx1"/>
                </a:solidFill>
              </a:rPr>
              <a:t>algorithm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  <a:buFontTx/>
              <a:buChar char="-"/>
            </a:pPr>
            <a:endParaRPr lang="en-US" sz="20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Post partitioning recruiting of: short contigs (&lt; 2500bp)  &amp; contigs in small bins (&lt; 200k)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Criterion: </a:t>
            </a:r>
            <a:r>
              <a:rPr lang="en-US" sz="2000" dirty="0" err="1" smtClean="0">
                <a:solidFill>
                  <a:schemeClr val="tx1"/>
                </a:solidFill>
              </a:rPr>
              <a:t>avg</a:t>
            </a:r>
            <a:r>
              <a:rPr lang="en-US" sz="2000" dirty="0" smtClean="0">
                <a:solidFill>
                  <a:schemeClr val="tx1"/>
                </a:solidFill>
              </a:rPr>
              <a:t> S similarity to contigs in bin is greater than </a:t>
            </a:r>
            <a:r>
              <a:rPr lang="en-US" sz="2000" dirty="0" err="1" smtClean="0">
                <a:solidFill>
                  <a:schemeClr val="tx1"/>
                </a:solidFill>
              </a:rPr>
              <a:t>avg</a:t>
            </a:r>
            <a:r>
              <a:rPr lang="en-US" sz="2000" dirty="0" smtClean="0">
                <a:solidFill>
                  <a:schemeClr val="tx1"/>
                </a:solidFill>
              </a:rPr>
              <a:t> S similarity between contigs in bin</a:t>
            </a:r>
          </a:p>
        </p:txBody>
      </p:sp>
    </p:spTree>
    <p:extLst>
      <p:ext uri="{BB962C8B-B14F-4D97-AF65-F5344CB8AC3E}">
        <p14:creationId xmlns:p14="http://schemas.microsoft.com/office/powerpoint/2010/main" val="161444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4" y="0"/>
            <a:ext cx="4035917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Binning approaches:</a:t>
            </a:r>
            <a:br>
              <a:rPr lang="en-US" sz="2400" dirty="0" smtClean="0">
                <a:solidFill>
                  <a:srgbClr val="0000FF"/>
                </a:solidFill>
              </a:rPr>
            </a:br>
            <a:r>
              <a:rPr lang="en-US" sz="2400" dirty="0" err="1" smtClean="0">
                <a:solidFill>
                  <a:srgbClr val="0000FF"/>
                </a:solidFill>
              </a:rPr>
              <a:t>Binsanity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(Graham et </a:t>
            </a:r>
            <a:r>
              <a:rPr lang="en-US" sz="2400" dirty="0">
                <a:solidFill>
                  <a:srgbClr val="0000FF"/>
                </a:solidFill>
              </a:rPr>
              <a:t>al 2019</a:t>
            </a:r>
            <a:r>
              <a:rPr lang="en-US" sz="2400" dirty="0" smtClean="0">
                <a:solidFill>
                  <a:srgbClr val="0000FF"/>
                </a:solidFill>
              </a:rPr>
              <a:t>)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Coverage based 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Affinity propagation: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Each </a:t>
            </a:r>
            <a:r>
              <a:rPr lang="en-US" sz="2000" dirty="0" err="1" smtClean="0">
                <a:solidFill>
                  <a:schemeClr val="tx1"/>
                </a:solidFill>
              </a:rPr>
              <a:t>contig</a:t>
            </a:r>
            <a:r>
              <a:rPr lang="en-US" sz="2000" dirty="0" smtClean="0">
                <a:solidFill>
                  <a:schemeClr val="tx1"/>
                </a:solidFill>
              </a:rPr>
              <a:t> is tested as “cluster center”</a:t>
            </a:r>
            <a:br>
              <a:rPr lang="en-US" sz="2000" dirty="0" smtClean="0">
                <a:solidFill>
                  <a:schemeClr val="tx1"/>
                </a:solidFill>
              </a:rPr>
            </a:b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Evaluation of bin quality</a:t>
            </a:r>
            <a:br>
              <a:rPr lang="en-US" sz="2000" dirty="0" smtClean="0">
                <a:solidFill>
                  <a:schemeClr val="tx1"/>
                </a:solidFill>
              </a:rPr>
            </a:b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Bin refinement with composition if needed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 smtClean="0"/>
          </a:p>
        </p:txBody>
      </p:sp>
      <p:pic>
        <p:nvPicPr>
          <p:cNvPr id="6146" name="Picture 2" descr="orkflow for Binsanity indicating all scripts used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141" y="160564"/>
            <a:ext cx="4962859" cy="482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11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4" y="0"/>
            <a:ext cx="4202291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Binning approaches:</a:t>
            </a:r>
            <a:br>
              <a:rPr lang="en-US" sz="2400" dirty="0" smtClean="0">
                <a:solidFill>
                  <a:srgbClr val="0000FF"/>
                </a:solidFill>
              </a:rPr>
            </a:br>
            <a:r>
              <a:rPr lang="en-US" sz="2400" dirty="0" smtClean="0">
                <a:solidFill>
                  <a:srgbClr val="0000FF"/>
                </a:solidFill>
              </a:rPr>
              <a:t>DAS Tool (</a:t>
            </a:r>
            <a:r>
              <a:rPr lang="en-US" sz="2400" dirty="0" err="1" smtClean="0">
                <a:solidFill>
                  <a:srgbClr val="0000FF"/>
                </a:solidFill>
              </a:rPr>
              <a:t>Sieber</a:t>
            </a:r>
            <a:r>
              <a:rPr lang="en-US" sz="2400" dirty="0" smtClean="0">
                <a:solidFill>
                  <a:srgbClr val="0000FF"/>
                </a:solidFill>
              </a:rPr>
              <a:t> et al 2018)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Binning aggregator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Scores each bin based on 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single copy markers: 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Picks bin based on: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Score &gt; N50 &gt; total length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Rescores new bin set -&gt; repeats  </a:t>
            </a:r>
          </a:p>
        </p:txBody>
      </p:sp>
      <p:pic>
        <p:nvPicPr>
          <p:cNvPr id="7170" name="Picture 2" descr="ig.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889" y="125150"/>
            <a:ext cx="4423360" cy="489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9" y="2823883"/>
            <a:ext cx="4116596" cy="73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5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3" y="0"/>
            <a:ext cx="5305317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More binning evaluations: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1400" dirty="0">
                <a:solidFill>
                  <a:schemeClr val="tx1"/>
                </a:solidFill>
              </a:rPr>
              <a:t>http://merenlab.org/2020/01/02/visualizing-metagenomic-bins/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pic>
        <p:nvPicPr>
          <p:cNvPr id="8194" name="Picture 2" descr="http://merenlab.org/images/miscellaneous/2020-01-02-visualizing-metagenomic-bins/metagenomic-binning-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541" y="50901"/>
            <a:ext cx="3590925" cy="508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n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0" y="1057835"/>
            <a:ext cx="4419441" cy="346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99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940" y="0"/>
            <a:ext cx="4191000" cy="5143500"/>
          </a:xfrm>
          <a:prstGeom prst="rect">
            <a:avLst/>
          </a:prstGeom>
        </p:spPr>
      </p:pic>
      <p:sp>
        <p:nvSpPr>
          <p:cNvPr id="3" name="Google Shape;64;p14"/>
          <p:cNvSpPr txBox="1">
            <a:spLocks/>
          </p:cNvSpPr>
          <p:nvPr/>
        </p:nvSpPr>
        <p:spPr>
          <a:xfrm>
            <a:off x="145224" y="125"/>
            <a:ext cx="4597105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Complementary methods:</a:t>
            </a:r>
            <a:br>
              <a:rPr lang="en-US" sz="2400" dirty="0" smtClean="0">
                <a:solidFill>
                  <a:srgbClr val="0000FF"/>
                </a:solidFill>
              </a:rPr>
            </a:br>
            <a:r>
              <a:rPr lang="en-US" sz="2400" dirty="0" smtClean="0">
                <a:solidFill>
                  <a:srgbClr val="0000FF"/>
                </a:solidFill>
              </a:rPr>
              <a:t> Single cell genomics</a:t>
            </a:r>
            <a:endParaRPr lang="en-US" sz="2400" dirty="0">
              <a:solidFill>
                <a:srgbClr val="0000FF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Sorting of individual cells &amp;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MDA amplification 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Pros: individual genotypes, population variation, rare cells 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Cons: poor completeness (but improving), more lab intensive, lower throughput 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Much info available, could be it’s own topic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12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940" y="0"/>
            <a:ext cx="4191000" cy="5143500"/>
          </a:xfrm>
          <a:prstGeom prst="rect">
            <a:avLst/>
          </a:prstGeom>
        </p:spPr>
      </p:pic>
      <p:sp>
        <p:nvSpPr>
          <p:cNvPr id="3" name="Google Shape;64;p14"/>
          <p:cNvSpPr txBox="1">
            <a:spLocks/>
          </p:cNvSpPr>
          <p:nvPr/>
        </p:nvSpPr>
        <p:spPr>
          <a:xfrm>
            <a:off x="145224" y="0"/>
            <a:ext cx="4708716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Lesson </a:t>
            </a:r>
            <a:r>
              <a:rPr lang="en-US" sz="2400" dirty="0">
                <a:solidFill>
                  <a:srgbClr val="0000FF"/>
                </a:solidFill>
              </a:rPr>
              <a:t>8</a:t>
            </a:r>
            <a:r>
              <a:rPr lang="en-US" sz="2400" dirty="0" smtClean="0">
                <a:solidFill>
                  <a:srgbClr val="0000FF"/>
                </a:solidFill>
              </a:rPr>
              <a:t> – Binning</a:t>
            </a:r>
            <a:endParaRPr lang="en" sz="2400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" sz="2000" dirty="0" smtClean="0">
              <a:solidFill>
                <a:srgbClr val="FF0000"/>
              </a:solidFill>
            </a:endParaRPr>
          </a:p>
          <a:p>
            <a:pPr indent="-381000">
              <a:lnSpc>
                <a:spcPct val="100000"/>
              </a:lnSpc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000" dirty="0" smtClean="0">
                <a:solidFill>
                  <a:schemeClr val="tx1"/>
                </a:solidFill>
              </a:rPr>
              <a:t>What &amp; why </a:t>
            </a:r>
          </a:p>
          <a:p>
            <a:pPr indent="-381000">
              <a:lnSpc>
                <a:spcPct val="100000"/>
              </a:lnSpc>
              <a:buClr>
                <a:schemeClr val="dk1"/>
              </a:buClr>
              <a:buSzPts val="2400"/>
              <a:buFont typeface="Arial"/>
              <a:buAutoNum type="arabicPeriod"/>
            </a:pPr>
            <a:endParaRPr lang="en-US" sz="2000" dirty="0" smtClean="0">
              <a:solidFill>
                <a:schemeClr val="tx1"/>
              </a:solidFill>
            </a:endParaRPr>
          </a:p>
          <a:p>
            <a:pPr indent="-381000">
              <a:lnSpc>
                <a:spcPct val="100000"/>
              </a:lnSpc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" sz="2000" dirty="0" smtClean="0">
                <a:solidFill>
                  <a:schemeClr val="tx1"/>
                </a:solidFill>
              </a:rPr>
              <a:t>H</a:t>
            </a:r>
            <a:r>
              <a:rPr lang="en-US" sz="2000" dirty="0" smtClean="0">
                <a:solidFill>
                  <a:schemeClr val="tx1"/>
                </a:solidFill>
              </a:rPr>
              <a:t>ow does binning work</a:t>
            </a:r>
          </a:p>
          <a:p>
            <a:pPr indent="-381000">
              <a:lnSpc>
                <a:spcPct val="100000"/>
              </a:lnSpc>
              <a:buClr>
                <a:schemeClr val="dk1"/>
              </a:buClr>
              <a:buSzPts val="2400"/>
              <a:buFont typeface="Arial"/>
              <a:buAutoNum type="arabicPeriod"/>
            </a:pPr>
            <a:endParaRPr lang="en-US" sz="2000" dirty="0" smtClean="0">
              <a:solidFill>
                <a:schemeClr val="tx1"/>
              </a:solidFill>
            </a:endParaRPr>
          </a:p>
          <a:p>
            <a:pPr indent="-381000">
              <a:lnSpc>
                <a:spcPct val="100000"/>
              </a:lnSpc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000" dirty="0" smtClean="0">
                <a:solidFill>
                  <a:schemeClr val="tx1"/>
                </a:solidFill>
              </a:rPr>
              <a:t>Methods &amp; tools 	</a:t>
            </a:r>
          </a:p>
          <a:p>
            <a:pPr indent="-381000">
              <a:lnSpc>
                <a:spcPct val="100000"/>
              </a:lnSpc>
              <a:buClr>
                <a:schemeClr val="dk1"/>
              </a:buClr>
              <a:buSzPts val="2400"/>
              <a:buFont typeface="Arial"/>
              <a:buAutoNum type="arabicPeriod"/>
            </a:pPr>
            <a:endParaRPr lang="en-US" sz="2000" dirty="0" smtClean="0">
              <a:solidFill>
                <a:schemeClr val="tx1"/>
              </a:solidFill>
            </a:endParaRPr>
          </a:p>
          <a:p>
            <a:pPr indent="-381000">
              <a:lnSpc>
                <a:spcPct val="100000"/>
              </a:lnSpc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000" dirty="0" smtClean="0">
                <a:solidFill>
                  <a:schemeClr val="tx1"/>
                </a:solidFill>
              </a:rPr>
              <a:t>Complementary approaches</a:t>
            </a:r>
            <a:endParaRPr lang="en-US" sz="2000" dirty="0">
              <a:solidFill>
                <a:schemeClr val="tx1"/>
              </a:solidFill>
            </a:endParaRPr>
          </a:p>
          <a:p>
            <a:pPr indent="-381000">
              <a:lnSpc>
                <a:spcPct val="100000"/>
              </a:lnSpc>
              <a:buClr>
                <a:schemeClr val="dk1"/>
              </a:buClr>
              <a:buSzPts val="2400"/>
              <a:buFont typeface="Arial"/>
              <a:buAutoNum type="arabicPeriod"/>
            </a:pPr>
            <a:endParaRPr lang="en-US" sz="2000" dirty="0">
              <a:solidFill>
                <a:schemeClr val="tx1"/>
              </a:solidFill>
            </a:endParaRPr>
          </a:p>
          <a:p>
            <a:pPr indent="-381000">
              <a:lnSpc>
                <a:spcPct val="100000"/>
              </a:lnSpc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000" dirty="0" smtClean="0">
                <a:solidFill>
                  <a:schemeClr val="tx1"/>
                </a:solidFill>
              </a:rPr>
              <a:t>Demo</a:t>
            </a:r>
            <a:endParaRPr lang="en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10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4" y="125"/>
            <a:ext cx="4597105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Complementary methods:</a:t>
            </a:r>
            <a:br>
              <a:rPr lang="en-US" sz="2400" dirty="0" smtClean="0">
                <a:solidFill>
                  <a:srgbClr val="0000FF"/>
                </a:solidFill>
              </a:rPr>
            </a:br>
            <a:r>
              <a:rPr lang="en-US" sz="2400" dirty="0" smtClean="0">
                <a:solidFill>
                  <a:srgbClr val="0000FF"/>
                </a:solidFill>
              </a:rPr>
              <a:t> Hi-C metagenomics</a:t>
            </a:r>
            <a:endParaRPr lang="en-US" sz="2400" dirty="0">
              <a:solidFill>
                <a:srgbClr val="0000FF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Crosslinking replicons before lysis.</a:t>
            </a:r>
            <a:br>
              <a:rPr lang="en-US" sz="2000" dirty="0" smtClean="0">
                <a:solidFill>
                  <a:schemeClr val="tx1"/>
                </a:solidFill>
              </a:rPr>
            </a:b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Proximity linkage: digest and re-ligate crosslinked DNA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Sequence proximity linked DNA and untreated sample. Use links to bin assembly from untreated sample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Can resolve individual replicons with a cell. 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</a:rPr>
              <a:t>Beitel</a:t>
            </a:r>
            <a:r>
              <a:rPr lang="en-US" sz="1600" dirty="0" smtClean="0">
                <a:solidFill>
                  <a:schemeClr val="tx1"/>
                </a:solidFill>
              </a:rPr>
              <a:t> et al 2014, Burton et al 2014) </a:t>
            </a:r>
            <a:br>
              <a:rPr lang="en-US" sz="1600" dirty="0" smtClean="0">
                <a:solidFill>
                  <a:schemeClr val="tx1"/>
                </a:solidFill>
              </a:rPr>
            </a:br>
            <a:endParaRPr 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11266" name="Picture 2" descr="https://www.g3journal.org/content/ggg/4/7/1339/F1.large.jpg?width=800&amp;height=600&amp;carousel=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74"/>
          <a:stretch/>
        </p:blipFill>
        <p:spPr bwMode="auto">
          <a:xfrm>
            <a:off x="5316071" y="259976"/>
            <a:ext cx="3397622" cy="214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etagenomic Hi-C association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780" y="2625600"/>
            <a:ext cx="2826173" cy="235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14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4" y="125"/>
            <a:ext cx="4597105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FF"/>
                </a:solidFill>
              </a:rPr>
              <a:t>Analogous </a:t>
            </a:r>
            <a:r>
              <a:rPr lang="en-US" sz="2400" dirty="0" smtClean="0">
                <a:solidFill>
                  <a:srgbClr val="0000FF"/>
                </a:solidFill>
              </a:rPr>
              <a:t>methods:</a:t>
            </a:r>
            <a:br>
              <a:rPr lang="en-US" sz="2400" dirty="0" smtClean="0">
                <a:solidFill>
                  <a:srgbClr val="0000FF"/>
                </a:solidFill>
              </a:rPr>
            </a:br>
            <a:r>
              <a:rPr lang="en-US" sz="2400" dirty="0" smtClean="0">
                <a:solidFill>
                  <a:srgbClr val="0000FF"/>
                </a:solidFill>
              </a:rPr>
              <a:t> Read partitioning</a:t>
            </a: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Using long k-</a:t>
            </a:r>
            <a:r>
              <a:rPr lang="en-US" sz="2000" dirty="0" err="1" smtClean="0">
                <a:solidFill>
                  <a:schemeClr val="tx1"/>
                </a:solidFill>
              </a:rPr>
              <a:t>mer</a:t>
            </a:r>
            <a:r>
              <a:rPr lang="en-US" sz="2000" dirty="0" smtClean="0">
                <a:solidFill>
                  <a:schemeClr val="tx1"/>
                </a:solidFill>
              </a:rPr>
              <a:t> presence/abundance  to group reads into partitions. 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Early binning tools 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(e.g. </a:t>
            </a:r>
            <a:r>
              <a:rPr lang="en-US" sz="1600" dirty="0" err="1" smtClean="0">
                <a:solidFill>
                  <a:schemeClr val="tx1"/>
                </a:solidFill>
              </a:rPr>
              <a:t>MetaCluster</a:t>
            </a:r>
            <a:r>
              <a:rPr lang="en-US" sz="1600" dirty="0" smtClean="0">
                <a:solidFill>
                  <a:schemeClr val="tx1"/>
                </a:solidFill>
              </a:rPr>
              <a:t> 5.0, Wang et al 2012 )</a:t>
            </a:r>
          </a:p>
          <a:p>
            <a:pPr marL="342900">
              <a:lnSpc>
                <a:spcPct val="100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LSA 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(Cleary et al. 2015)</a:t>
            </a:r>
          </a:p>
          <a:p>
            <a:pPr marL="342900">
              <a:lnSpc>
                <a:spcPct val="100000"/>
              </a:lnSpc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LSH - Sparse coding 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</a:rPr>
              <a:t>Kyrgyzov</a:t>
            </a:r>
            <a:r>
              <a:rPr lang="en-US" sz="1600" dirty="0" smtClean="0">
                <a:solidFill>
                  <a:schemeClr val="tx1"/>
                </a:solidFill>
              </a:rPr>
              <a:t> et al. 2020)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Font typeface="Arial"/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 descr="ig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909" y="62699"/>
            <a:ext cx="3417962" cy="501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44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4" y="125"/>
            <a:ext cx="4597105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FF"/>
                </a:solidFill>
              </a:rPr>
              <a:t>Analogous </a:t>
            </a:r>
            <a:r>
              <a:rPr lang="en-US" sz="2400" dirty="0" smtClean="0">
                <a:solidFill>
                  <a:srgbClr val="0000FF"/>
                </a:solidFill>
              </a:rPr>
              <a:t>methods:</a:t>
            </a:r>
            <a:br>
              <a:rPr lang="en-US" sz="2400" dirty="0" smtClean="0">
                <a:solidFill>
                  <a:srgbClr val="0000FF"/>
                </a:solidFill>
              </a:rPr>
            </a:br>
            <a:r>
              <a:rPr lang="en-US" sz="2400" dirty="0" smtClean="0">
                <a:solidFill>
                  <a:srgbClr val="0000FF"/>
                </a:solidFill>
              </a:rPr>
              <a:t> Assembly graph query</a:t>
            </a: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Rather than “flattening” the assembly graph into contigs, directly extract the relevant areas from the graph 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(possibly) emerging approach </a:t>
            </a:r>
            <a:br>
              <a:rPr lang="en-US" sz="2000" dirty="0" smtClean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Implementation: </a:t>
            </a:r>
            <a:r>
              <a:rPr lang="en-US" sz="2000" dirty="0" err="1" smtClean="0">
                <a:solidFill>
                  <a:schemeClr val="tx1"/>
                </a:solidFill>
              </a:rPr>
              <a:t>Spacegraphcats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(Brown et al 2020)</a:t>
            </a:r>
          </a:p>
          <a:p>
            <a:pPr marL="342900">
              <a:lnSpc>
                <a:spcPct val="100000"/>
              </a:lnSpc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Allows </a:t>
            </a:r>
            <a:r>
              <a:rPr lang="en-US" sz="2000" dirty="0" err="1" smtClean="0">
                <a:solidFill>
                  <a:schemeClr val="tx1"/>
                </a:solidFill>
              </a:rPr>
              <a:t>deconvoluting</a:t>
            </a:r>
            <a:r>
              <a:rPr lang="en-US" sz="2000" dirty="0" smtClean="0">
                <a:solidFill>
                  <a:schemeClr val="tx1"/>
                </a:solidFill>
              </a:rPr>
              <a:t> strain variation</a:t>
            </a:r>
          </a:p>
          <a:p>
            <a:pPr marL="342900">
              <a:lnSpc>
                <a:spcPct val="100000"/>
              </a:lnSpc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815" y="2393573"/>
            <a:ext cx="3606107" cy="2758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377" y="-1372"/>
            <a:ext cx="2984981" cy="13241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880" y="1252482"/>
            <a:ext cx="2314425" cy="109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3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4" y="0"/>
            <a:ext cx="5018447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Binning approaches:</a:t>
            </a:r>
            <a:br>
              <a:rPr lang="en-US" sz="2400" dirty="0" smtClean="0">
                <a:solidFill>
                  <a:srgbClr val="0000FF"/>
                </a:solidFill>
              </a:rPr>
            </a:br>
            <a:r>
              <a:rPr lang="en-US" sz="2400" dirty="0" smtClean="0">
                <a:solidFill>
                  <a:srgbClr val="0000FF"/>
                </a:solidFill>
              </a:rPr>
              <a:t>Demo</a:t>
            </a:r>
            <a:endParaRPr lang="en" sz="2400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Short review of: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err="1" smtClean="0">
                <a:solidFill>
                  <a:schemeClr val="tx1"/>
                </a:solidFill>
              </a:rPr>
              <a:t>Metabat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Maxbin</a:t>
            </a:r>
            <a:r>
              <a:rPr lang="en-US" sz="2000" dirty="0" smtClean="0">
                <a:solidFill>
                  <a:schemeClr val="tx1"/>
                </a:solidFill>
              </a:rPr>
              <a:t>/CONCOCT/</a:t>
            </a:r>
            <a:r>
              <a:rPr lang="en-US" sz="2000" dirty="0" err="1" smtClean="0">
                <a:solidFill>
                  <a:schemeClr val="tx1"/>
                </a:solidFill>
              </a:rPr>
              <a:t>Binsanity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Demo </a:t>
            </a:r>
            <a:r>
              <a:rPr lang="en-US" sz="2000" smtClean="0">
                <a:solidFill>
                  <a:schemeClr val="tx1"/>
                </a:solidFill>
              </a:rPr>
              <a:t>of DAS tool using example data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5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940" y="0"/>
            <a:ext cx="4191000" cy="5143500"/>
          </a:xfrm>
          <a:prstGeom prst="rect">
            <a:avLst/>
          </a:prstGeom>
        </p:spPr>
      </p:pic>
      <p:sp>
        <p:nvSpPr>
          <p:cNvPr id="3" name="Google Shape;64;p14"/>
          <p:cNvSpPr txBox="1">
            <a:spLocks/>
          </p:cNvSpPr>
          <p:nvPr/>
        </p:nvSpPr>
        <p:spPr>
          <a:xfrm>
            <a:off x="145224" y="1"/>
            <a:ext cx="4597105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What is binning?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Grouping sequenced &amp; assembled DNA sequences from a metagenome into separate draft genomes.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Currently largely restricted to Bacteria &amp; Archaea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Possibly a “transient problem”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2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940" y="0"/>
            <a:ext cx="4191000" cy="5143500"/>
          </a:xfrm>
          <a:prstGeom prst="rect">
            <a:avLst/>
          </a:prstGeom>
        </p:spPr>
      </p:pic>
      <p:sp>
        <p:nvSpPr>
          <p:cNvPr id="3" name="Google Shape;64;p14"/>
          <p:cNvSpPr txBox="1">
            <a:spLocks/>
          </p:cNvSpPr>
          <p:nvPr/>
        </p:nvSpPr>
        <p:spPr>
          <a:xfrm>
            <a:off x="145224" y="0"/>
            <a:ext cx="4821223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Why do binning?</a:t>
            </a:r>
            <a:endParaRPr lang="en" sz="2400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Discovery of novel organisms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Insight in trait and organism evolution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Predicting community interactions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Physiology </a:t>
            </a:r>
            <a:r>
              <a:rPr lang="en-US" sz="2000" dirty="0">
                <a:solidFill>
                  <a:schemeClr val="tx1"/>
                </a:solidFill>
              </a:rPr>
              <a:t>h</a:t>
            </a:r>
            <a:r>
              <a:rPr lang="en-US" sz="2000" dirty="0" smtClean="0">
                <a:solidFill>
                  <a:schemeClr val="tx1"/>
                </a:solidFill>
              </a:rPr>
              <a:t>ypothesis generation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4;p14"/>
          <p:cNvSpPr txBox="1">
            <a:spLocks/>
          </p:cNvSpPr>
          <p:nvPr/>
        </p:nvSpPr>
        <p:spPr>
          <a:xfrm>
            <a:off x="145224" y="125"/>
            <a:ext cx="4597105" cy="5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How does binning work?</a:t>
            </a:r>
            <a:endParaRPr lang="en-US" sz="2400" dirty="0">
              <a:solidFill>
                <a:srgbClr val="0000FF"/>
              </a:solidFill>
            </a:endParaRP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endParaRPr lang="en-US" sz="2400" dirty="0" smtClean="0">
              <a:solidFill>
                <a:srgbClr val="0000FF"/>
              </a:solidFill>
            </a:endParaRP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Takes advantage of conserved features across the genome.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Sequence composition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Abundance of the DNA</a:t>
            </a: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sz="2000" dirty="0" smtClean="0">
                <a:solidFill>
                  <a:schemeClr val="tx1"/>
                </a:solidFill>
              </a:rPr>
              <a:t>Taxonomic affiliation 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(of encoded features)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218" name="Picture 2" descr="ig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71" y="290014"/>
            <a:ext cx="4728544" cy="456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11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Lesson 2: Sequence composition is conserved in a genome </a:t>
            </a:r>
            <a:endParaRPr sz="2400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FF"/>
              </a:solidFill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18400" cy="3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At the level of 4-mers (aka “</a:t>
            </a:r>
            <a:r>
              <a:rPr lang="en" sz="1600" dirty="0" err="1"/>
              <a:t>tetranucleotide</a:t>
            </a:r>
            <a:r>
              <a:rPr lang="en" sz="1600" dirty="0"/>
              <a:t> frequency”), bacterial genomes have conserved “fingerprints” which are used in metagenomic binning tools and to detect horizontal gene transfer events.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dirty="0"/>
              <a:t>This figure shows an </a:t>
            </a:r>
            <a:r>
              <a:rPr lang="en" sz="1600" i="1" dirty="0"/>
              <a:t>H. </a:t>
            </a:r>
            <a:r>
              <a:rPr lang="en" sz="1600" i="1" dirty="0" err="1"/>
              <a:t>influenzae</a:t>
            </a:r>
            <a:r>
              <a:rPr lang="en" sz="1600" i="1" dirty="0"/>
              <a:t> </a:t>
            </a:r>
            <a:r>
              <a:rPr lang="en" sz="1600" dirty="0"/>
              <a:t>genome, where each column is the 4-mer fingerprint of a 3000 </a:t>
            </a:r>
            <a:r>
              <a:rPr lang="en" sz="1600" dirty="0" err="1"/>
              <a:t>bp</a:t>
            </a:r>
            <a:r>
              <a:rPr lang="en" sz="1600" dirty="0"/>
              <a:t> region and each row is a 4-mer colored from low abundance (purple) to high (red).</a:t>
            </a:r>
            <a:endParaRPr sz="1600" dirty="0"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500" y="1017725"/>
            <a:ext cx="5309100" cy="287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4017975" y="3940075"/>
            <a:ext cx="49737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Starred (*) sections contain ribosomal RNA. The black bar identifies a bacteriophage.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Noble et al. (1998).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6"/>
          <p:cNvGrpSpPr/>
          <p:nvPr/>
        </p:nvGrpSpPr>
        <p:grpSpPr>
          <a:xfrm>
            <a:off x="3417120" y="1752510"/>
            <a:ext cx="1438200" cy="219030"/>
            <a:chOff x="3417120" y="2336680"/>
            <a:chExt cx="1438200" cy="292040"/>
          </a:xfrm>
        </p:grpSpPr>
        <p:cxnSp>
          <p:nvCxnSpPr>
            <p:cNvPr id="230" name="Google Shape;230;p16"/>
            <p:cNvCxnSpPr/>
            <p:nvPr/>
          </p:nvCxnSpPr>
          <p:spPr>
            <a:xfrm>
              <a:off x="3417120" y="2628720"/>
              <a:ext cx="14382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31" name="Google Shape;231;p16"/>
            <p:cNvSpPr/>
            <p:nvPr/>
          </p:nvSpPr>
          <p:spPr>
            <a:xfrm>
              <a:off x="3682800" y="2336680"/>
              <a:ext cx="961200" cy="2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genomic library</a:t>
              </a:r>
              <a:endParaRPr sz="9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16"/>
          <p:cNvGrpSpPr/>
          <p:nvPr/>
        </p:nvGrpSpPr>
        <p:grpSpPr>
          <a:xfrm>
            <a:off x="447115" y="4342785"/>
            <a:ext cx="2859240" cy="484740"/>
            <a:chOff x="474840" y="4745880"/>
            <a:chExt cx="2859240" cy="646320"/>
          </a:xfrm>
        </p:grpSpPr>
        <p:grpSp>
          <p:nvGrpSpPr>
            <p:cNvPr id="233" name="Google Shape;233;p16"/>
            <p:cNvGrpSpPr/>
            <p:nvPr/>
          </p:nvGrpSpPr>
          <p:grpSpPr>
            <a:xfrm>
              <a:off x="474840" y="4815000"/>
              <a:ext cx="2859240" cy="577200"/>
              <a:chOff x="474840" y="4815000"/>
              <a:chExt cx="2859240" cy="577200"/>
            </a:xfrm>
          </p:grpSpPr>
          <p:sp>
            <p:nvSpPr>
              <p:cNvPr id="234" name="Google Shape;234;p16"/>
              <p:cNvSpPr/>
              <p:nvPr/>
            </p:nvSpPr>
            <p:spPr>
              <a:xfrm>
                <a:off x="517680" y="4815000"/>
                <a:ext cx="2816400" cy="57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10X coverage of species 1 </a:t>
                </a:r>
                <a:endParaRPr sz="1600" b="0" i="0" u="none" strike="noStrike" cap="none"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0.5X coverage of species 4 </a:t>
                </a:r>
                <a:endParaRPr sz="1600" b="0" i="0" u="none" strike="noStrike" cap="non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5" name="Google Shape;235;p16"/>
              <p:cNvGrpSpPr/>
              <p:nvPr/>
            </p:nvGrpSpPr>
            <p:grpSpPr>
              <a:xfrm>
                <a:off x="474840" y="4892400"/>
                <a:ext cx="73020" cy="392280"/>
                <a:chOff x="474840" y="4892400"/>
                <a:chExt cx="73020" cy="392280"/>
              </a:xfrm>
            </p:grpSpPr>
            <p:sp>
              <p:nvSpPr>
                <p:cNvPr id="236" name="Google Shape;236;p16"/>
                <p:cNvSpPr/>
                <p:nvPr/>
              </p:nvSpPr>
              <p:spPr>
                <a:xfrm>
                  <a:off x="475560" y="4892400"/>
                  <a:ext cx="72300" cy="1032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16"/>
                <p:cNvSpPr/>
                <p:nvPr/>
              </p:nvSpPr>
              <p:spPr>
                <a:xfrm>
                  <a:off x="474840" y="5181480"/>
                  <a:ext cx="72300" cy="1032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38" name="Google Shape;238;p16"/>
            <p:cNvSpPr/>
            <p:nvPr/>
          </p:nvSpPr>
          <p:spPr>
            <a:xfrm>
              <a:off x="811080" y="4745880"/>
              <a:ext cx="24285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9" name="Google Shape;239;p16"/>
          <p:cNvCxnSpPr/>
          <p:nvPr/>
        </p:nvCxnSpPr>
        <p:spPr>
          <a:xfrm>
            <a:off x="2853720" y="1084860"/>
            <a:ext cx="4092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16"/>
          <p:cNvSpPr/>
          <p:nvPr/>
        </p:nvSpPr>
        <p:spPr>
          <a:xfrm>
            <a:off x="272750" y="2646558"/>
            <a:ext cx="16470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dominant species</a:t>
            </a:r>
            <a:endParaRPr sz="135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p16"/>
          <p:cNvGrpSpPr/>
          <p:nvPr/>
        </p:nvGrpSpPr>
        <p:grpSpPr>
          <a:xfrm>
            <a:off x="2074675" y="2612338"/>
            <a:ext cx="6216900" cy="1141418"/>
            <a:chOff x="2074680" y="3483360"/>
            <a:chExt cx="6216900" cy="999840"/>
          </a:xfrm>
        </p:grpSpPr>
        <p:sp>
          <p:nvSpPr>
            <p:cNvPr id="242" name="Google Shape;242;p16"/>
            <p:cNvSpPr/>
            <p:nvPr/>
          </p:nvSpPr>
          <p:spPr>
            <a:xfrm>
              <a:off x="2074680" y="4118401"/>
              <a:ext cx="62169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Abundant species</a:t>
              </a:r>
              <a:r>
                <a:rPr lang="en" sz="18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" sz="135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&gt;&gt;</a:t>
              </a:r>
              <a:r>
                <a:rPr lang="en"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lang="en" sz="1350" b="0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moderately abundant species  </a:t>
              </a:r>
              <a:r>
                <a:rPr lang="en"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&gt;</a:t>
              </a:r>
              <a:r>
                <a:rPr lang="en" sz="13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lang="en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rare species</a:t>
              </a:r>
              <a:endParaRPr sz="9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3" name="Google Shape;243;p16"/>
            <p:cNvGrpSpPr/>
            <p:nvPr/>
          </p:nvGrpSpPr>
          <p:grpSpPr>
            <a:xfrm>
              <a:off x="2168640" y="3483360"/>
              <a:ext cx="5360880" cy="707400"/>
              <a:chOff x="2168640" y="3483360"/>
              <a:chExt cx="5360880" cy="707400"/>
            </a:xfrm>
          </p:grpSpPr>
          <p:sp>
            <p:nvSpPr>
              <p:cNvPr id="244" name="Google Shape;244;p16"/>
              <p:cNvSpPr/>
              <p:nvPr/>
            </p:nvSpPr>
            <p:spPr>
              <a:xfrm>
                <a:off x="2254320" y="3615120"/>
                <a:ext cx="5275200" cy="433200"/>
              </a:xfrm>
              <a:prstGeom prst="rtTriangle">
                <a:avLst/>
              </a:prstGeom>
              <a:solidFill>
                <a:srgbClr val="F8F8F8"/>
              </a:solidFill>
              <a:ln w="19075" cap="flat" cmpd="sng">
                <a:solidFill>
                  <a:srgbClr val="77777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6"/>
              <p:cNvSpPr/>
              <p:nvPr/>
            </p:nvSpPr>
            <p:spPr>
              <a:xfrm>
                <a:off x="2190240" y="3483360"/>
                <a:ext cx="495000" cy="70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050" b="0" i="0" u="none" strike="noStrike" cap="non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G</a:t>
                </a:r>
                <a:endParaRPr sz="4050" b="0" i="0" u="none" strike="noStrike" cap="non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6"/>
              <p:cNvSpPr/>
              <p:nvPr/>
            </p:nvSpPr>
            <p:spPr>
              <a:xfrm>
                <a:off x="2637720" y="3580920"/>
                <a:ext cx="421800" cy="59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300" b="0" i="0" u="none" strike="noStrike" cap="non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E</a:t>
                </a:r>
                <a:endParaRPr sz="3300" b="0" i="0" u="none" strike="noStrike" cap="non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6"/>
              <p:cNvSpPr/>
              <p:nvPr/>
            </p:nvSpPr>
            <p:spPr>
              <a:xfrm>
                <a:off x="3003120" y="3625560"/>
                <a:ext cx="440400" cy="54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b="0" i="0" u="none" strike="noStrike" cap="non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N</a:t>
                </a:r>
                <a:endParaRPr sz="3000" b="0" i="0" u="none" strike="noStrike" cap="non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6"/>
              <p:cNvSpPr/>
              <p:nvPr/>
            </p:nvSpPr>
            <p:spPr>
              <a:xfrm>
                <a:off x="3351240" y="3642120"/>
                <a:ext cx="417300" cy="52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50" b="0" i="0" u="none" strike="noStrike" cap="non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O</a:t>
                </a:r>
                <a:endParaRPr sz="2850" b="0" i="0" u="none" strike="noStrike" cap="non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6"/>
              <p:cNvSpPr/>
              <p:nvPr/>
            </p:nvSpPr>
            <p:spPr>
              <a:xfrm>
                <a:off x="3681720" y="3690360"/>
                <a:ext cx="429600" cy="45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0" i="0" u="none" strike="noStrike" cap="non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M</a:t>
                </a:r>
                <a:endParaRPr sz="2400" b="0" i="0" u="none" strike="noStrike" cap="non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6"/>
              <p:cNvSpPr/>
              <p:nvPr/>
            </p:nvSpPr>
            <p:spPr>
              <a:xfrm>
                <a:off x="4552200" y="3764160"/>
                <a:ext cx="315300" cy="37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79" b="0" i="0" u="none" strike="noStrike" cap="non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C</a:t>
                </a:r>
                <a:endParaRPr sz="1879" b="0" i="0" u="none" strike="noStrike" cap="non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4046040" y="3714120"/>
                <a:ext cx="3396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180" b="0" i="0" u="none" strike="noStrike" cap="non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E</a:t>
                </a:r>
                <a:endParaRPr sz="2180" b="0" i="0" u="none" strike="noStrike" cap="non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6"/>
              <p:cNvSpPr/>
              <p:nvPr/>
            </p:nvSpPr>
            <p:spPr>
              <a:xfrm>
                <a:off x="4812480" y="3795120"/>
                <a:ext cx="318300" cy="3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50" b="0" i="0" u="none" strike="noStrike" cap="non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O</a:t>
                </a:r>
                <a:endParaRPr sz="1650" b="0" i="0" u="none" strike="noStrike" cap="non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6"/>
              <p:cNvSpPr/>
              <p:nvPr/>
            </p:nvSpPr>
            <p:spPr>
              <a:xfrm>
                <a:off x="5069520" y="3831120"/>
                <a:ext cx="284700" cy="2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50" b="0" i="0" u="none" strike="noStrike" cap="non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V</a:t>
                </a:r>
                <a:endParaRPr sz="1350" b="0" i="0" u="none" strike="noStrike" cap="non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6"/>
              <p:cNvSpPr/>
              <p:nvPr/>
            </p:nvSpPr>
            <p:spPr>
              <a:xfrm>
                <a:off x="5819400" y="3885840"/>
                <a:ext cx="252600" cy="22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A</a:t>
                </a:r>
                <a:endParaRPr sz="900" b="0" i="0" u="none" strike="noStrike" cap="non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6"/>
              <p:cNvSpPr/>
              <p:nvPr/>
            </p:nvSpPr>
            <p:spPr>
              <a:xfrm>
                <a:off x="5577480" y="3867480"/>
                <a:ext cx="263400" cy="25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50" b="0" i="0" u="none" strike="noStrike" cap="non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R</a:t>
                </a:r>
                <a:endParaRPr sz="1050" b="0" i="0" u="none" strike="noStrike" cap="non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6"/>
              <p:cNvSpPr/>
              <p:nvPr/>
            </p:nvSpPr>
            <p:spPr>
              <a:xfrm>
                <a:off x="5326560" y="3843000"/>
                <a:ext cx="269700" cy="27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0" i="0" u="none" strike="noStrike" cap="non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E</a:t>
                </a:r>
                <a:endParaRPr sz="1200" b="0" i="0" u="none" strike="noStrike" cap="non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6"/>
              <p:cNvSpPr/>
              <p:nvPr/>
            </p:nvSpPr>
            <p:spPr>
              <a:xfrm>
                <a:off x="6051600" y="3902400"/>
                <a:ext cx="241800" cy="21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90" b="0" i="0" u="none" strike="noStrike" cap="non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G</a:t>
                </a:r>
                <a:endParaRPr sz="790" b="0" i="0" u="none" strike="noStrike" cap="non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6"/>
              <p:cNvSpPr/>
              <p:nvPr/>
            </p:nvSpPr>
            <p:spPr>
              <a:xfrm>
                <a:off x="6263280" y="3924360"/>
                <a:ext cx="225300" cy="18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 b="0" i="0" u="none" strike="noStrike" cap="none">
                    <a:solidFill>
                      <a:srgbClr val="000000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E</a:t>
                </a:r>
                <a:endParaRPr sz="600" b="0" i="0" u="none" strike="noStrike" cap="non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9" name="Google Shape;259;p16"/>
              <p:cNvCxnSpPr/>
              <p:nvPr/>
            </p:nvCxnSpPr>
            <p:spPr>
              <a:xfrm rot="10800000">
                <a:off x="2168640" y="3572160"/>
                <a:ext cx="0" cy="483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292929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  <p:sp>
        <p:nvSpPr>
          <p:cNvPr id="260" name="Google Shape;260;p16"/>
          <p:cNvSpPr/>
          <p:nvPr/>
        </p:nvSpPr>
        <p:spPr>
          <a:xfrm>
            <a:off x="3711595" y="4394085"/>
            <a:ext cx="52698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000000"/>
                </a:solidFill>
              </a:rPr>
              <a:t>Abundant groups: Draft Genome Assembly Possible</a:t>
            </a:r>
            <a:endParaRPr sz="1600" i="0" u="none" strike="noStrike" cap="none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000000"/>
                </a:solidFill>
              </a:rPr>
              <a:t>Rare groups: Only Read-Based Analysis Possible</a:t>
            </a:r>
            <a:endParaRPr sz="1600" i="0" u="none" strike="noStrike" cap="none"/>
          </a:p>
        </p:txBody>
      </p:sp>
      <p:cxnSp>
        <p:nvCxnSpPr>
          <p:cNvPr id="261" name="Google Shape;261;p16"/>
          <p:cNvCxnSpPr/>
          <p:nvPr/>
        </p:nvCxnSpPr>
        <p:spPr>
          <a:xfrm>
            <a:off x="5073840" y="178929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16"/>
          <p:cNvCxnSpPr/>
          <p:nvPr/>
        </p:nvCxnSpPr>
        <p:spPr>
          <a:xfrm>
            <a:off x="5187960" y="194643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3" name="Google Shape;263;p16"/>
          <p:cNvCxnSpPr/>
          <p:nvPr/>
        </p:nvCxnSpPr>
        <p:spPr>
          <a:xfrm>
            <a:off x="5187960" y="208926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264;p16"/>
          <p:cNvCxnSpPr/>
          <p:nvPr/>
        </p:nvCxnSpPr>
        <p:spPr>
          <a:xfrm>
            <a:off x="5664240" y="187488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" name="Google Shape;265;p16"/>
          <p:cNvCxnSpPr/>
          <p:nvPr/>
        </p:nvCxnSpPr>
        <p:spPr>
          <a:xfrm>
            <a:off x="5378400" y="158922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6" name="Google Shape;266;p16"/>
          <p:cNvCxnSpPr/>
          <p:nvPr/>
        </p:nvCxnSpPr>
        <p:spPr>
          <a:xfrm>
            <a:off x="5187960" y="223209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" name="Google Shape;267;p16"/>
          <p:cNvCxnSpPr/>
          <p:nvPr/>
        </p:nvCxnSpPr>
        <p:spPr>
          <a:xfrm>
            <a:off x="4997520" y="216081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p16"/>
          <p:cNvCxnSpPr/>
          <p:nvPr/>
        </p:nvCxnSpPr>
        <p:spPr>
          <a:xfrm>
            <a:off x="5492880" y="231795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" name="Google Shape;269;p16"/>
          <p:cNvCxnSpPr/>
          <p:nvPr/>
        </p:nvCxnSpPr>
        <p:spPr>
          <a:xfrm>
            <a:off x="5112000" y="1674810"/>
            <a:ext cx="615300" cy="0"/>
          </a:xfrm>
          <a:prstGeom prst="straightConnector1">
            <a:avLst/>
          </a:prstGeom>
          <a:noFill/>
          <a:ln w="381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0" name="Google Shape;270;p16"/>
          <p:cNvCxnSpPr/>
          <p:nvPr/>
        </p:nvCxnSpPr>
        <p:spPr>
          <a:xfrm>
            <a:off x="5683320" y="210357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" name="Google Shape;271;p16"/>
          <p:cNvCxnSpPr/>
          <p:nvPr/>
        </p:nvCxnSpPr>
        <p:spPr>
          <a:xfrm>
            <a:off x="5797800" y="2189160"/>
            <a:ext cx="615300" cy="0"/>
          </a:xfrm>
          <a:prstGeom prst="straightConnector1">
            <a:avLst/>
          </a:prstGeom>
          <a:noFill/>
          <a:ln w="38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16"/>
          <p:cNvCxnSpPr/>
          <p:nvPr/>
        </p:nvCxnSpPr>
        <p:spPr>
          <a:xfrm>
            <a:off x="5911920" y="177498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p16"/>
          <p:cNvCxnSpPr/>
          <p:nvPr/>
        </p:nvCxnSpPr>
        <p:spPr>
          <a:xfrm>
            <a:off x="5911920" y="241785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4" name="Google Shape;274;p16"/>
          <p:cNvCxnSpPr/>
          <p:nvPr/>
        </p:nvCxnSpPr>
        <p:spPr>
          <a:xfrm>
            <a:off x="5911920" y="163215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" name="Google Shape;275;p16"/>
          <p:cNvCxnSpPr/>
          <p:nvPr/>
        </p:nvCxnSpPr>
        <p:spPr>
          <a:xfrm>
            <a:off x="6026400" y="1717740"/>
            <a:ext cx="615300" cy="0"/>
          </a:xfrm>
          <a:prstGeom prst="straightConnector1">
            <a:avLst/>
          </a:prstGeom>
          <a:noFill/>
          <a:ln w="3815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" name="Google Shape;276;p16"/>
          <p:cNvCxnSpPr/>
          <p:nvPr/>
        </p:nvCxnSpPr>
        <p:spPr>
          <a:xfrm>
            <a:off x="4997520" y="187488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" name="Google Shape;277;p16"/>
          <p:cNvCxnSpPr/>
          <p:nvPr/>
        </p:nvCxnSpPr>
        <p:spPr>
          <a:xfrm>
            <a:off x="6140520" y="151767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16"/>
          <p:cNvCxnSpPr/>
          <p:nvPr/>
        </p:nvCxnSpPr>
        <p:spPr>
          <a:xfrm>
            <a:off x="6140520" y="194643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9" name="Google Shape;279;p16"/>
          <p:cNvCxnSpPr/>
          <p:nvPr/>
        </p:nvCxnSpPr>
        <p:spPr>
          <a:xfrm>
            <a:off x="6140520" y="223209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0" name="Google Shape;280;p16"/>
          <p:cNvSpPr/>
          <p:nvPr/>
        </p:nvSpPr>
        <p:spPr>
          <a:xfrm>
            <a:off x="1099080" y="1517940"/>
            <a:ext cx="413400" cy="185400"/>
          </a:xfrm>
          <a:prstGeom prst="ellipse">
            <a:avLst/>
          </a:prstGeom>
          <a:solidFill>
            <a:srgbClr val="00206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6"/>
          <p:cNvSpPr/>
          <p:nvPr/>
        </p:nvSpPr>
        <p:spPr>
          <a:xfrm>
            <a:off x="1213560" y="1746360"/>
            <a:ext cx="413400" cy="185400"/>
          </a:xfrm>
          <a:prstGeom prst="ellipse">
            <a:avLst/>
          </a:prstGeom>
          <a:solidFill>
            <a:srgbClr val="00206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6"/>
          <p:cNvSpPr/>
          <p:nvPr/>
        </p:nvSpPr>
        <p:spPr>
          <a:xfrm>
            <a:off x="1594440" y="1603530"/>
            <a:ext cx="413400" cy="185400"/>
          </a:xfrm>
          <a:prstGeom prst="ellipse">
            <a:avLst/>
          </a:prstGeom>
          <a:solidFill>
            <a:srgbClr val="00206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6"/>
          <p:cNvSpPr/>
          <p:nvPr/>
        </p:nvSpPr>
        <p:spPr>
          <a:xfrm>
            <a:off x="1213560" y="1960740"/>
            <a:ext cx="413400" cy="185400"/>
          </a:xfrm>
          <a:prstGeom prst="ellipse">
            <a:avLst/>
          </a:prstGeom>
          <a:solidFill>
            <a:srgbClr val="00206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6"/>
          <p:cNvSpPr/>
          <p:nvPr/>
        </p:nvSpPr>
        <p:spPr>
          <a:xfrm>
            <a:off x="1327680" y="2046600"/>
            <a:ext cx="413400" cy="1854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6"/>
          <p:cNvSpPr/>
          <p:nvPr/>
        </p:nvSpPr>
        <p:spPr>
          <a:xfrm>
            <a:off x="2451960" y="2346570"/>
            <a:ext cx="413400" cy="1854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6"/>
          <p:cNvSpPr/>
          <p:nvPr/>
        </p:nvSpPr>
        <p:spPr>
          <a:xfrm>
            <a:off x="1823040" y="2132190"/>
            <a:ext cx="413400" cy="1854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6"/>
          <p:cNvSpPr/>
          <p:nvPr/>
        </p:nvSpPr>
        <p:spPr>
          <a:xfrm>
            <a:off x="1632600" y="1917810"/>
            <a:ext cx="413400" cy="1854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6"/>
          <p:cNvSpPr/>
          <p:nvPr/>
        </p:nvSpPr>
        <p:spPr>
          <a:xfrm>
            <a:off x="1061280" y="2275020"/>
            <a:ext cx="413400" cy="1854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6"/>
          <p:cNvSpPr/>
          <p:nvPr/>
        </p:nvSpPr>
        <p:spPr>
          <a:xfrm>
            <a:off x="775440" y="1989360"/>
            <a:ext cx="413400" cy="185400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6"/>
          <p:cNvSpPr/>
          <p:nvPr/>
        </p:nvSpPr>
        <p:spPr>
          <a:xfrm>
            <a:off x="889560" y="1789290"/>
            <a:ext cx="413400" cy="185400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6"/>
          <p:cNvSpPr/>
          <p:nvPr/>
        </p:nvSpPr>
        <p:spPr>
          <a:xfrm>
            <a:off x="2593800" y="1738530"/>
            <a:ext cx="413400" cy="185400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6"/>
          <p:cNvSpPr/>
          <p:nvPr/>
        </p:nvSpPr>
        <p:spPr>
          <a:xfrm>
            <a:off x="527760" y="2232360"/>
            <a:ext cx="413400" cy="185400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6"/>
          <p:cNvSpPr/>
          <p:nvPr/>
        </p:nvSpPr>
        <p:spPr>
          <a:xfrm>
            <a:off x="641880" y="2317950"/>
            <a:ext cx="413400" cy="18540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6"/>
          <p:cNvSpPr/>
          <p:nvPr/>
        </p:nvSpPr>
        <p:spPr>
          <a:xfrm>
            <a:off x="3099600" y="2403810"/>
            <a:ext cx="413400" cy="18540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6"/>
          <p:cNvSpPr/>
          <p:nvPr/>
        </p:nvSpPr>
        <p:spPr>
          <a:xfrm>
            <a:off x="756360" y="1475010"/>
            <a:ext cx="413400" cy="18540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"/>
          <p:cNvSpPr/>
          <p:nvPr/>
        </p:nvSpPr>
        <p:spPr>
          <a:xfrm>
            <a:off x="2460600" y="1924020"/>
            <a:ext cx="413400" cy="185400"/>
          </a:xfrm>
          <a:prstGeom prst="ellipse">
            <a:avLst/>
          </a:prstGeom>
          <a:solidFill>
            <a:srgbClr val="FFFF0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6"/>
          <p:cNvSpPr/>
          <p:nvPr/>
        </p:nvSpPr>
        <p:spPr>
          <a:xfrm>
            <a:off x="1975680" y="2246670"/>
            <a:ext cx="413400" cy="1854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6"/>
          <p:cNvSpPr/>
          <p:nvPr/>
        </p:nvSpPr>
        <p:spPr>
          <a:xfrm>
            <a:off x="2193840" y="2103300"/>
            <a:ext cx="413400" cy="1854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6"/>
          <p:cNvSpPr/>
          <p:nvPr/>
        </p:nvSpPr>
        <p:spPr>
          <a:xfrm>
            <a:off x="2346120" y="2217510"/>
            <a:ext cx="413400" cy="1854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6"/>
          <p:cNvSpPr/>
          <p:nvPr/>
        </p:nvSpPr>
        <p:spPr>
          <a:xfrm>
            <a:off x="1975680" y="1509570"/>
            <a:ext cx="413400" cy="1854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6"/>
          <p:cNvSpPr/>
          <p:nvPr/>
        </p:nvSpPr>
        <p:spPr>
          <a:xfrm>
            <a:off x="2127960" y="1623780"/>
            <a:ext cx="413400" cy="1854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6"/>
          <p:cNvSpPr/>
          <p:nvPr/>
        </p:nvSpPr>
        <p:spPr>
          <a:xfrm>
            <a:off x="433440" y="1642680"/>
            <a:ext cx="413400" cy="1854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6"/>
          <p:cNvSpPr/>
          <p:nvPr/>
        </p:nvSpPr>
        <p:spPr>
          <a:xfrm>
            <a:off x="585720" y="1756890"/>
            <a:ext cx="413400" cy="1854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6"/>
          <p:cNvSpPr/>
          <p:nvPr/>
        </p:nvSpPr>
        <p:spPr>
          <a:xfrm>
            <a:off x="447120" y="2062260"/>
            <a:ext cx="413400" cy="1854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"/>
          <p:cNvSpPr/>
          <p:nvPr/>
        </p:nvSpPr>
        <p:spPr>
          <a:xfrm>
            <a:off x="599400" y="2176470"/>
            <a:ext cx="413400" cy="1854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6"/>
          <p:cNvSpPr/>
          <p:nvPr/>
        </p:nvSpPr>
        <p:spPr>
          <a:xfrm>
            <a:off x="1456920" y="1438020"/>
            <a:ext cx="413400" cy="1854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1609200" y="1552230"/>
            <a:ext cx="413400" cy="1854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8" name="Google Shape;308;p16"/>
          <p:cNvCxnSpPr/>
          <p:nvPr/>
        </p:nvCxnSpPr>
        <p:spPr>
          <a:xfrm>
            <a:off x="5531040" y="207198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" name="Google Shape;309;p16"/>
          <p:cNvCxnSpPr/>
          <p:nvPr/>
        </p:nvCxnSpPr>
        <p:spPr>
          <a:xfrm>
            <a:off x="6568200" y="166266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" name="Google Shape;310;p16"/>
          <p:cNvCxnSpPr/>
          <p:nvPr/>
        </p:nvCxnSpPr>
        <p:spPr>
          <a:xfrm>
            <a:off x="6690960" y="202068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1" name="Google Shape;311;p16"/>
          <p:cNvCxnSpPr/>
          <p:nvPr/>
        </p:nvCxnSpPr>
        <p:spPr>
          <a:xfrm>
            <a:off x="6322680" y="1816020"/>
            <a:ext cx="6153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2" name="Google Shape;312;p16"/>
          <p:cNvCxnSpPr/>
          <p:nvPr/>
        </p:nvCxnSpPr>
        <p:spPr>
          <a:xfrm>
            <a:off x="6773040" y="2501820"/>
            <a:ext cx="6153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" name="Google Shape;313;p16"/>
          <p:cNvCxnSpPr/>
          <p:nvPr/>
        </p:nvCxnSpPr>
        <p:spPr>
          <a:xfrm>
            <a:off x="7086960" y="2184570"/>
            <a:ext cx="6153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" name="Google Shape;314;p16"/>
          <p:cNvCxnSpPr/>
          <p:nvPr/>
        </p:nvCxnSpPr>
        <p:spPr>
          <a:xfrm>
            <a:off x="6663600" y="217431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5" name="Google Shape;315;p16"/>
          <p:cNvCxnSpPr/>
          <p:nvPr/>
        </p:nvCxnSpPr>
        <p:spPr>
          <a:xfrm>
            <a:off x="7523640" y="181602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6" name="Google Shape;316;p16"/>
          <p:cNvCxnSpPr/>
          <p:nvPr/>
        </p:nvCxnSpPr>
        <p:spPr>
          <a:xfrm>
            <a:off x="7182360" y="170343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" name="Google Shape;317;p16"/>
          <p:cNvCxnSpPr/>
          <p:nvPr/>
        </p:nvCxnSpPr>
        <p:spPr>
          <a:xfrm>
            <a:off x="5531040" y="170343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" name="Google Shape;318;p16"/>
          <p:cNvCxnSpPr/>
          <p:nvPr/>
        </p:nvCxnSpPr>
        <p:spPr>
          <a:xfrm>
            <a:off x="7675920" y="221697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" name="Google Shape;319;p16"/>
          <p:cNvCxnSpPr/>
          <p:nvPr/>
        </p:nvCxnSpPr>
        <p:spPr>
          <a:xfrm>
            <a:off x="7334640" y="210438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" name="Google Shape;320;p16"/>
          <p:cNvCxnSpPr/>
          <p:nvPr/>
        </p:nvCxnSpPr>
        <p:spPr>
          <a:xfrm>
            <a:off x="7675920" y="200205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" name="Google Shape;321;p16"/>
          <p:cNvCxnSpPr/>
          <p:nvPr/>
        </p:nvCxnSpPr>
        <p:spPr>
          <a:xfrm>
            <a:off x="7334640" y="188946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" name="Google Shape;322;p16"/>
          <p:cNvCxnSpPr/>
          <p:nvPr/>
        </p:nvCxnSpPr>
        <p:spPr>
          <a:xfrm>
            <a:off x="7198200" y="189972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3" name="Google Shape;323;p16"/>
          <p:cNvCxnSpPr/>
          <p:nvPr/>
        </p:nvCxnSpPr>
        <p:spPr>
          <a:xfrm>
            <a:off x="6856920" y="178713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4" name="Google Shape;324;p16"/>
          <p:cNvCxnSpPr/>
          <p:nvPr/>
        </p:nvCxnSpPr>
        <p:spPr>
          <a:xfrm>
            <a:off x="7170840" y="244215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" name="Google Shape;325;p16"/>
          <p:cNvCxnSpPr/>
          <p:nvPr/>
        </p:nvCxnSpPr>
        <p:spPr>
          <a:xfrm>
            <a:off x="6829920" y="2329560"/>
            <a:ext cx="6153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" name="Google Shape;326;p16"/>
          <p:cNvCxnSpPr/>
          <p:nvPr/>
        </p:nvCxnSpPr>
        <p:spPr>
          <a:xfrm>
            <a:off x="5683320" y="150039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7" name="Google Shape;327;p16"/>
          <p:cNvCxnSpPr/>
          <p:nvPr/>
        </p:nvCxnSpPr>
        <p:spPr>
          <a:xfrm>
            <a:off x="5342040" y="1387800"/>
            <a:ext cx="615600" cy="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8" name="Google Shape;328;p16"/>
          <p:cNvSpPr/>
          <p:nvPr/>
        </p:nvSpPr>
        <p:spPr>
          <a:xfrm>
            <a:off x="2036520" y="1852740"/>
            <a:ext cx="413400" cy="185400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1422360" y="2190510"/>
            <a:ext cx="413400" cy="185400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2541600" y="1525230"/>
            <a:ext cx="413400" cy="185400"/>
          </a:xfrm>
          <a:prstGeom prst="ellipse">
            <a:avLst/>
          </a:prstGeom>
          <a:solidFill>
            <a:srgbClr val="00B050"/>
          </a:solidFill>
          <a:ln w="25400" cap="flat" cmpd="sng">
            <a:solidFill>
              <a:srgbClr val="205A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Lesson 5: </a:t>
            </a:r>
            <a:r>
              <a:rPr lang="en" sz="2400" dirty="0" smtClean="0">
                <a:solidFill>
                  <a:srgbClr val="0000FF"/>
                </a:solidFill>
              </a:rPr>
              <a:t>Coverage </a:t>
            </a:r>
            <a:r>
              <a:rPr lang="en" sz="2400" dirty="0">
                <a:solidFill>
                  <a:srgbClr val="0000FF"/>
                </a:solidFill>
              </a:rPr>
              <a:t>depends on genome relative abundance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35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6" y="1204606"/>
            <a:ext cx="7524910" cy="3650858"/>
          </a:xfrm>
          <a:prstGeom prst="rect">
            <a:avLst/>
          </a:prstGeom>
        </p:spPr>
      </p:pic>
      <p:sp>
        <p:nvSpPr>
          <p:cNvPr id="7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In practice: binning by sequence composition and abundance</a:t>
            </a:r>
            <a:endParaRPr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42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6" y="1113394"/>
            <a:ext cx="7772400" cy="3724448"/>
          </a:xfrm>
          <a:prstGeom prst="rect">
            <a:avLst/>
          </a:prstGeom>
        </p:spPr>
      </p:pic>
      <p:sp>
        <p:nvSpPr>
          <p:cNvPr id="7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0000FF"/>
                </a:solidFill>
              </a:rPr>
              <a:t>In practice: binning by differential abundance</a:t>
            </a:r>
            <a:endParaRPr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83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9053</TotalTime>
  <Words>375</Words>
  <Application>Microsoft Macintosh PowerPoint</Application>
  <PresentationFormat>On-screen Show (16:9)</PresentationFormat>
  <Paragraphs>204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Cambria</vt:lpstr>
      <vt:lpstr>Times New Roman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2: Sequence composition is conserved in a genome  </vt:lpstr>
      <vt:lpstr>Lesson 5: Coverage depends on genome relative abundance</vt:lpstr>
      <vt:lpstr>In practice: binning by sequence composition and abundance</vt:lpstr>
      <vt:lpstr>In practice: binning by differential abundance</vt:lpstr>
      <vt:lpstr>In practice: binning by differential abundance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56</cp:revision>
  <dcterms:modified xsi:type="dcterms:W3CDTF">2020-06-06T21:49:37Z</dcterms:modified>
</cp:coreProperties>
</file>